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17" r:id="rId2"/>
    <p:sldId id="357" r:id="rId3"/>
    <p:sldId id="327" r:id="rId4"/>
    <p:sldId id="331" r:id="rId5"/>
    <p:sldId id="361" r:id="rId6"/>
    <p:sldId id="351" r:id="rId7"/>
    <p:sldId id="352" r:id="rId8"/>
    <p:sldId id="350" r:id="rId9"/>
    <p:sldId id="358" r:id="rId10"/>
    <p:sldId id="353" r:id="rId11"/>
    <p:sldId id="354" r:id="rId12"/>
    <p:sldId id="355" r:id="rId13"/>
    <p:sldId id="359" r:id="rId14"/>
    <p:sldId id="360" r:id="rId15"/>
    <p:sldId id="362" r:id="rId16"/>
    <p:sldId id="322" r:id="rId17"/>
    <p:sldId id="341" r:id="rId18"/>
    <p:sldId id="349" r:id="rId19"/>
    <p:sldId id="333" r:id="rId20"/>
    <p:sldId id="335" r:id="rId21"/>
    <p:sldId id="332" r:id="rId22"/>
  </p:sldIdLst>
  <p:sldSz cx="12195175" cy="6859588"/>
  <p:notesSz cx="7099300" cy="10234613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custDataLst>
    <p:tags r:id="rId30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DDDDDD"/>
    <a:srgbClr val="B2B2B2"/>
    <a:srgbClr val="808080"/>
    <a:srgbClr val="5F5F5F"/>
    <a:srgbClr val="333333"/>
    <a:srgbClr val="1C1C1C"/>
    <a:srgbClr val="080808"/>
    <a:srgbClr val="006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80959" autoAdjust="0"/>
  </p:normalViewPr>
  <p:slideViewPr>
    <p:cSldViewPr>
      <p:cViewPr varScale="1">
        <p:scale>
          <a:sx n="55" d="100"/>
          <a:sy n="55" d="100"/>
        </p:scale>
        <p:origin x="976" y="32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-90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Guten</a:t>
            </a:r>
            <a:r>
              <a:rPr lang="en-US" dirty="0"/>
              <a:t> Tag. Mein Name </a:t>
            </a:r>
            <a:r>
              <a:rPr lang="en-US" dirty="0" err="1"/>
              <a:t>ist</a:t>
            </a:r>
            <a:r>
              <a:rPr lang="en-US" dirty="0"/>
              <a:t> Thomas </a:t>
            </a:r>
            <a:r>
              <a:rPr lang="en-US" dirty="0" err="1"/>
              <a:t>Gamper</a:t>
            </a:r>
            <a:r>
              <a:rPr lang="en-US" dirty="0"/>
              <a:t> und ich </a:t>
            </a:r>
            <a:r>
              <a:rPr lang="en-US" dirty="0" err="1"/>
              <a:t>werde</a:t>
            </a:r>
            <a:r>
              <a:rPr lang="en-US" dirty="0"/>
              <a:t> </a:t>
            </a:r>
            <a:r>
              <a:rPr lang="en-US" dirty="0" err="1"/>
              <a:t>ihnen</a:t>
            </a:r>
            <a:r>
              <a:rPr lang="en-US" dirty="0"/>
              <a:t> in den </a:t>
            </a:r>
            <a:r>
              <a:rPr lang="en-US" dirty="0" err="1"/>
              <a:t>nächsten</a:t>
            </a:r>
            <a:r>
              <a:rPr lang="en-US" dirty="0"/>
              <a:t> 20 </a:t>
            </a:r>
            <a:r>
              <a:rPr lang="en-US" dirty="0" err="1"/>
              <a:t>Minuten</a:t>
            </a:r>
            <a:r>
              <a:rPr lang="en-US" dirty="0"/>
              <a:t> </a:t>
            </a:r>
            <a:r>
              <a:rPr lang="en-US" dirty="0" err="1"/>
              <a:t>meine</a:t>
            </a:r>
            <a:r>
              <a:rPr lang="en-US" dirty="0"/>
              <a:t> </a:t>
            </a:r>
            <a:r>
              <a:rPr lang="en-US" dirty="0" err="1"/>
              <a:t>Diplomarbeit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“Ocean Surface Generation and Rendering” </a:t>
            </a:r>
            <a:r>
              <a:rPr lang="en-US" dirty="0" err="1"/>
              <a:t>vorstellen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623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symmetrie</a:t>
            </a:r>
            <a:r>
              <a:rPr lang="en-US" dirty="0"/>
              <a:t>?</a:t>
            </a:r>
          </a:p>
          <a:p>
            <a:r>
              <a:rPr lang="en-US" dirty="0"/>
              <a:t>Improve IFT performance by reducing precision and transforming two datasets with a single transform.</a:t>
            </a:r>
          </a:p>
        </p:txBody>
      </p:sp>
    </p:spTree>
    <p:extLst>
      <p:ext uri="{BB962C8B-B14F-4D97-AF65-F5344CB8AC3E}">
        <p14:creationId xmlns:p14="http://schemas.microsoft.com/office/powerpoint/2010/main" val="342140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additional parts of the spectrum. Make sure no overlap. Generate all datasets for each LOD.</a:t>
            </a:r>
          </a:p>
        </p:txBody>
      </p:sp>
    </p:spTree>
    <p:extLst>
      <p:ext uri="{BB962C8B-B14F-4D97-AF65-F5344CB8AC3E}">
        <p14:creationId xmlns:p14="http://schemas.microsoft.com/office/powerpoint/2010/main" val="1811361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LOD performance. Low-res geometry data, high-res lighting info.</a:t>
            </a:r>
          </a:p>
        </p:txBody>
      </p:sp>
    </p:spTree>
    <p:extLst>
      <p:ext uri="{BB962C8B-B14F-4D97-AF65-F5344CB8AC3E}">
        <p14:creationId xmlns:p14="http://schemas.microsoft.com/office/powerpoint/2010/main" val="4038927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wave spectrum describes the distribution of energy among waves.</a:t>
            </a:r>
          </a:p>
        </p:txBody>
      </p:sp>
    </p:spTree>
    <p:extLst>
      <p:ext uri="{BB962C8B-B14F-4D97-AF65-F5344CB8AC3E}">
        <p14:creationId xmlns:p14="http://schemas.microsoft.com/office/powerpoint/2010/main" val="1854886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Generation, animation and rendering of the surface of an open ocean in real time.</a:t>
            </a: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Zur</a:t>
            </a:r>
            <a:r>
              <a:rPr lang="en-US" dirty="0"/>
              <a:t> Motivation: das </a:t>
            </a:r>
            <a:r>
              <a:rPr lang="en-US" dirty="0" err="1"/>
              <a:t>Ziel</a:t>
            </a:r>
            <a:r>
              <a:rPr lang="en-US" dirty="0"/>
              <a:t> </a:t>
            </a:r>
            <a:r>
              <a:rPr lang="en-US" dirty="0" err="1"/>
              <a:t>dieser</a:t>
            </a:r>
            <a:r>
              <a:rPr lang="en-US" dirty="0"/>
              <a:t> Arbeit </a:t>
            </a:r>
            <a:r>
              <a:rPr lang="en-US" dirty="0" err="1"/>
              <a:t>ist</a:t>
            </a:r>
            <a:r>
              <a:rPr lang="en-US" dirty="0"/>
              <a:t> es den </a:t>
            </a:r>
            <a:r>
              <a:rPr lang="en-US" dirty="0" err="1"/>
              <a:t>animierten</a:t>
            </a:r>
            <a:r>
              <a:rPr lang="en-US" dirty="0"/>
              <a:t> </a:t>
            </a:r>
            <a:r>
              <a:rPr lang="en-US" dirty="0" err="1"/>
              <a:t>Ozean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erzeugen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rendern</a:t>
            </a:r>
            <a:r>
              <a:rPr lang="en-US" dirty="0"/>
              <a:t>, und </a:t>
            </a:r>
            <a:r>
              <a:rPr lang="en-US" dirty="0" err="1"/>
              <a:t>zwar</a:t>
            </a:r>
            <a:r>
              <a:rPr lang="en-US" dirty="0"/>
              <a:t> in </a:t>
            </a:r>
            <a:r>
              <a:rPr lang="en-US" dirty="0" err="1"/>
              <a:t>Echtzeit</a:t>
            </a:r>
            <a:r>
              <a:rPr lang="en-US" dirty="0"/>
              <a:t>. Die </a:t>
            </a:r>
            <a:r>
              <a:rPr lang="en-US" dirty="0" err="1"/>
              <a:t>Bilder</a:t>
            </a:r>
            <a:r>
              <a:rPr lang="en-US" dirty="0"/>
              <a:t> </a:t>
            </a:r>
            <a:r>
              <a:rPr lang="en-US" dirty="0" err="1"/>
              <a:t>zeigen</a:t>
            </a:r>
            <a:r>
              <a:rPr lang="en-US" dirty="0"/>
              <a:t> das </a:t>
            </a:r>
            <a:r>
              <a:rPr lang="en-US" dirty="0" err="1"/>
              <a:t>vielfältige</a:t>
            </a:r>
            <a:r>
              <a:rPr lang="en-US" dirty="0"/>
              <a:t> </a:t>
            </a:r>
            <a:r>
              <a:rPr lang="en-US" dirty="0" err="1"/>
              <a:t>Erscheinungsbild</a:t>
            </a:r>
            <a:r>
              <a:rPr lang="en-US" dirty="0"/>
              <a:t> des </a:t>
            </a:r>
            <a:r>
              <a:rPr lang="en-US" dirty="0" err="1"/>
              <a:t>Ozeans</a:t>
            </a:r>
            <a:r>
              <a:rPr lang="en-US" dirty="0"/>
              <a:t>, welches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reproduzieren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621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Auf </a:t>
            </a:r>
            <a:r>
              <a:rPr lang="en-US" dirty="0" err="1"/>
              <a:t>welchen</a:t>
            </a:r>
            <a:r>
              <a:rPr lang="en-US" dirty="0"/>
              <a:t> </a:t>
            </a:r>
            <a:r>
              <a:rPr lang="en-US" dirty="0" err="1"/>
              <a:t>Arbeiten</a:t>
            </a:r>
            <a:r>
              <a:rPr lang="en-US" dirty="0"/>
              <a:t> </a:t>
            </a:r>
            <a:r>
              <a:rPr lang="en-US" dirty="0" err="1"/>
              <a:t>bauen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auf? </a:t>
            </a:r>
            <a:r>
              <a:rPr lang="en-US" dirty="0" err="1"/>
              <a:t>Zuallererst</a:t>
            </a:r>
            <a:r>
              <a:rPr lang="en-US" dirty="0"/>
              <a:t> auf dem </a:t>
            </a:r>
            <a:r>
              <a:rPr lang="en-US" dirty="0" err="1"/>
              <a:t>fundamentalen</a:t>
            </a:r>
            <a:r>
              <a:rPr lang="en-US" dirty="0"/>
              <a:t> Paper von </a:t>
            </a:r>
            <a:r>
              <a:rPr lang="en-US" dirty="0" err="1"/>
              <a:t>Tessendorf</a:t>
            </a:r>
            <a:r>
              <a:rPr lang="en-US" dirty="0"/>
              <a:t> in </a:t>
            </a:r>
            <a:r>
              <a:rPr lang="en-US" dirty="0" err="1"/>
              <a:t>welchem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den “Choppy wave algorithm” </a:t>
            </a:r>
            <a:r>
              <a:rPr lang="en-US" dirty="0" err="1"/>
              <a:t>beschreibt</a:t>
            </a:r>
            <a:r>
              <a:rPr lang="en-US" dirty="0"/>
              <a:t>, </a:t>
            </a:r>
            <a:r>
              <a:rPr lang="en-US" dirty="0" err="1"/>
              <a:t>welcher</a:t>
            </a:r>
            <a:r>
              <a:rPr lang="en-US" dirty="0"/>
              <a:t> </a:t>
            </a:r>
            <a:r>
              <a:rPr lang="en-US" dirty="0" err="1"/>
              <a:t>schon</a:t>
            </a:r>
            <a:r>
              <a:rPr lang="en-US" dirty="0"/>
              <a:t> in </a:t>
            </a:r>
            <a:r>
              <a:rPr lang="en-US" dirty="0" err="1"/>
              <a:t>Filmen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Waterworld</a:t>
            </a:r>
            <a:r>
              <a:rPr lang="en-US" dirty="0"/>
              <a:t>, Titanic, Incredibles und X-Men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Einsatz</a:t>
            </a:r>
            <a:r>
              <a:rPr lang="en-US" dirty="0"/>
              <a:t> </a:t>
            </a:r>
            <a:r>
              <a:rPr lang="en-US" dirty="0" err="1"/>
              <a:t>kam</a:t>
            </a:r>
            <a:r>
              <a:rPr lang="en-US" dirty="0"/>
              <a:t>. </a:t>
            </a:r>
            <a:r>
              <a:rPr lang="en-US" dirty="0" err="1"/>
              <a:t>Tessendorf</a:t>
            </a:r>
            <a:r>
              <a:rPr lang="en-US" dirty="0"/>
              <a:t> </a:t>
            </a:r>
            <a:r>
              <a:rPr lang="en-US" dirty="0" err="1"/>
              <a:t>benutzt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seine Arbeit das </a:t>
            </a:r>
            <a:r>
              <a:rPr lang="en-US" dirty="0" err="1"/>
              <a:t>Konzept</a:t>
            </a:r>
            <a:r>
              <a:rPr lang="en-US" dirty="0"/>
              <a:t> des </a:t>
            </a:r>
            <a:r>
              <a:rPr lang="en-US" dirty="0" err="1"/>
              <a:t>Wellenspektrums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der </a:t>
            </a:r>
            <a:r>
              <a:rPr lang="en-US" dirty="0" err="1"/>
              <a:t>Ozeanographie</a:t>
            </a:r>
            <a:r>
              <a:rPr lang="en-US" dirty="0"/>
              <a:t> um </a:t>
            </a:r>
            <a:r>
              <a:rPr lang="en-US" dirty="0" err="1"/>
              <a:t>Ozeanoberflächen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erzeugen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997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0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wave spectrum describes the distribution of energy among waves.</a:t>
            </a:r>
          </a:p>
        </p:txBody>
      </p:sp>
    </p:spTree>
    <p:extLst>
      <p:ext uri="{BB962C8B-B14F-4D97-AF65-F5344CB8AC3E}">
        <p14:creationId xmlns:p14="http://schemas.microsoft.com/office/powerpoint/2010/main" val="113750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Lighting algorithm is based on the mean square slope. The mean square slope is a measure for the surface’s roughness. </a:t>
            </a:r>
            <a:r>
              <a:rPr lang="en-US" dirty="0" err="1"/>
              <a:t>Donelan</a:t>
            </a:r>
            <a:r>
              <a:rPr lang="en-US" dirty="0"/>
              <a:t> severely overestimates </a:t>
            </a:r>
            <a:r>
              <a:rPr lang="en-US" dirty="0" err="1"/>
              <a:t>mss</a:t>
            </a:r>
            <a:r>
              <a:rPr lang="en-US" dirty="0"/>
              <a:t>, thus lighting is broken. Similar issue with JONSWAP at low fetch, but easy </a:t>
            </a:r>
            <a:r>
              <a:rPr lang="en-US"/>
              <a:t>to avoid.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9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kaput?</a:t>
            </a:r>
          </a:p>
          <a:p>
            <a:r>
              <a:rPr lang="en-US" dirty="0"/>
              <a:t>Phillips spectrum’s scale is off the charts. Only usable with additional, user-controlled scaling parameters.</a:t>
            </a:r>
          </a:p>
        </p:txBody>
      </p:sp>
    </p:spTree>
    <p:extLst>
      <p:ext uri="{BB962C8B-B14F-4D97-AF65-F5344CB8AC3E}">
        <p14:creationId xmlns:p14="http://schemas.microsoft.com/office/powerpoint/2010/main" val="119623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42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Preprocessing: Generate spectrum just once.</a:t>
            </a:r>
          </a:p>
          <a:p>
            <a:r>
              <a:rPr lang="en-US" dirty="0"/>
              <a:t>Generate 9 datasets: share large part of arithmetic, additional time is caused by stores to memory.</a:t>
            </a:r>
          </a:p>
        </p:txBody>
      </p:sp>
    </p:spTree>
    <p:extLst>
      <p:ext uri="{BB962C8B-B14F-4D97-AF65-F5344CB8AC3E}">
        <p14:creationId xmlns:p14="http://schemas.microsoft.com/office/powerpoint/2010/main" val="394036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Thomas </a:t>
            </a:r>
            <a:r>
              <a:rPr lang="en-GB" dirty="0" err="1"/>
              <a:t>Gamper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3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6" y="1413570"/>
            <a:ext cx="11258941" cy="2555839"/>
          </a:xfrm>
        </p:spPr>
        <p:txBody>
          <a:bodyPr/>
          <a:lstStyle/>
          <a:p>
            <a:r>
              <a:rPr lang="en-US" noProof="0" dirty="0"/>
              <a:t>Ocean Surface Generation and Rendering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6" y="3717790"/>
            <a:ext cx="11258941" cy="1440196"/>
          </a:xfrm>
        </p:spPr>
        <p:txBody>
          <a:bodyPr/>
          <a:lstStyle/>
          <a:p>
            <a:r>
              <a:rPr lang="en-US" noProof="0" dirty="0"/>
              <a:t>Thomas </a:t>
            </a:r>
            <a:r>
              <a:rPr lang="en-US" noProof="0" dirty="0" err="1"/>
              <a:t>Gamper</a:t>
            </a:r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Research Division of Computer Graphics</a:t>
            </a:r>
          </a:p>
          <a:p>
            <a:r>
              <a:rPr lang="en-US" noProof="0" dirty="0"/>
              <a:t>Institute of Visual Computing &amp; Human-Centered Technology</a:t>
            </a:r>
          </a:p>
          <a:p>
            <a:r>
              <a:rPr lang="en-US" noProof="0" dirty="0"/>
              <a:t>TU Wien, Austria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F27E7D-2CC5-43FF-B80E-D39C247D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187" y="29444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B00C7-14A1-46D4-8252-F509C824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5F4602-D0A1-4A6F-A5B1-7872C01C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synthesis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Dataset generation</a:t>
            </a:r>
          </a:p>
          <a:p>
            <a:pPr lvl="1"/>
            <a:r>
              <a:rPr lang="en-US" dirty="0"/>
              <a:t>Inverse Fourier Transform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EF1729-AEB9-42BE-8964-C1E4B7B8EB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866D04-B03B-4A83-8DE7-9A9C7AF461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9C57E6-13A4-42CB-9964-81095E7B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21" y="4025229"/>
            <a:ext cx="1950476" cy="19504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2231C5B-BB43-4035-A1A7-7DF9F769F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95" y="4025229"/>
            <a:ext cx="1950476" cy="19504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05BE72-FBB8-4CF1-9D71-2CC1A283D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319" y="4025229"/>
            <a:ext cx="1950476" cy="195047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7CFF5BC-B30F-4756-A187-73908278B2C7}"/>
              </a:ext>
            </a:extLst>
          </p:cNvPr>
          <p:cNvSpPr txBox="1"/>
          <p:nvPr/>
        </p:nvSpPr>
        <p:spPr>
          <a:xfrm>
            <a:off x="7951448" y="4461856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</a:t>
            </a:r>
            <a:r>
              <a:rPr lang="en-US" sz="3200" baseline="30000" dirty="0">
                <a:latin typeface="Calibri" panose="020F0502020204030204" pitchFamily="34" charset="0"/>
              </a:rPr>
              <a:t>st</a:t>
            </a:r>
            <a:r>
              <a:rPr lang="en-US" sz="3200" dirty="0">
                <a:latin typeface="Calibri" panose="020F0502020204030204" pitchFamily="34" charset="0"/>
              </a:rPr>
              <a:t> order partial derivatives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7B90179-D0B4-4044-B5A6-2BEB6BC9D682}"/>
              </a:ext>
            </a:extLst>
          </p:cNvPr>
          <p:cNvSpPr txBox="1"/>
          <p:nvPr/>
        </p:nvSpPr>
        <p:spPr>
          <a:xfrm>
            <a:off x="2815179" y="4708079"/>
            <a:ext cx="28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B9A299-2100-439C-87C9-A0576293121B}"/>
              </a:ext>
            </a:extLst>
          </p:cNvPr>
          <p:cNvSpPr txBox="1"/>
          <p:nvPr/>
        </p:nvSpPr>
        <p:spPr>
          <a:xfrm>
            <a:off x="1096161" y="350180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Heights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D4CBEB-C04A-4CCA-A961-BF1ACFDC59EE}"/>
              </a:ext>
            </a:extLst>
          </p:cNvPr>
          <p:cNvSpPr txBox="1"/>
          <p:nvPr/>
        </p:nvSpPr>
        <p:spPr>
          <a:xfrm>
            <a:off x="4246782" y="3501802"/>
            <a:ext cx="230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Displacements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7C1E360-1EEA-4396-A4A9-A7EDFE08568F}"/>
              </a:ext>
            </a:extLst>
          </p:cNvPr>
          <p:cNvSpPr txBox="1"/>
          <p:nvPr/>
        </p:nvSpPr>
        <p:spPr>
          <a:xfrm>
            <a:off x="7567705" y="4708078"/>
            <a:ext cx="288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6728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85EA-7328-4F3A-B534-0E9210A34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1AE7DE-39F9-464C-A7FE-68D8C9C5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155" y="1088204"/>
            <a:ext cx="2558650" cy="7574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F40EDF-5C43-4442-BAC1-54D037842F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E04708-F9CE-4D2B-B6C9-FF19E36906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11</a:t>
            </a:fld>
            <a:endParaRPr lang="de-AT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EBEC3E-F77F-4468-8DC2-394EE2268F96}"/>
              </a:ext>
            </a:extLst>
          </p:cNvPr>
          <p:cNvSpPr txBox="1">
            <a:spLocks/>
          </p:cNvSpPr>
          <p:nvPr/>
        </p:nvSpPr>
        <p:spPr bwMode="auto">
          <a:xfrm>
            <a:off x="7427371" y="1088204"/>
            <a:ext cx="3422744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3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3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3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Dataset generation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4F56DD-2411-44DC-A55E-E2737746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04" y="2133650"/>
            <a:ext cx="4487427" cy="3719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A1C28C4-FB0F-488A-9D31-B1A1A2ED8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651" y="2133650"/>
            <a:ext cx="4382271" cy="3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F24E5-522D-48AE-9A09-97A65A87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CA39D8-9827-4477-BEEB-019DBEF4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0" y="914886"/>
            <a:ext cx="4943439" cy="5474967"/>
          </a:xfrm>
        </p:spPr>
        <p:txBody>
          <a:bodyPr/>
          <a:lstStyle/>
          <a:p>
            <a:r>
              <a:rPr lang="en-US" dirty="0"/>
              <a:t>Inverse Fourier Transform</a:t>
            </a:r>
          </a:p>
          <a:p>
            <a:pPr lvl="1"/>
            <a:r>
              <a:rPr lang="en-US" dirty="0"/>
              <a:t>Switch to single precision</a:t>
            </a:r>
          </a:p>
          <a:p>
            <a:pPr lvl="1"/>
            <a:r>
              <a:rPr lang="en-US" dirty="0"/>
              <a:t>Compute two transforms at once</a:t>
            </a:r>
          </a:p>
          <a:p>
            <a:pPr lvl="1"/>
            <a:r>
              <a:rPr lang="en-US" dirty="0"/>
              <a:t>Approx. 70% speedup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79FE91-1BB3-4016-BE69-4E5A607EFD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D5AF21-DD81-48A6-BA53-B9BE8F4BC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12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DE7A6A-EC9A-4E6A-A8C9-CD84D25F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60" y="1120047"/>
            <a:ext cx="5483363" cy="473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C2725-36BA-4443-AA08-093BA2CD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583117-9A90-4A9C-ABEF-5FD446B7C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  <a:p>
            <a:pPr lvl="1"/>
            <a:r>
              <a:rPr lang="en-US" dirty="0"/>
              <a:t>Refinement using additional wavenumbers</a:t>
            </a:r>
          </a:p>
          <a:p>
            <a:pPr lvl="1"/>
            <a:r>
              <a:rPr lang="en-US" dirty="0"/>
              <a:t>Additional LODs are costly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9B31DF-8415-4299-8E65-F834FEEF49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734556-8420-45EA-A279-C8EB59BFCC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13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79BA2B-5121-4C10-AF1C-9C6DDDE4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3" y="3081894"/>
            <a:ext cx="6147677" cy="30986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18C627-BD93-4617-953F-B8FBBE497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559" y="3014687"/>
            <a:ext cx="3889103" cy="32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8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D2D44-D75D-4731-BDB5-6DA76967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77B974-4471-4BCE-B72F-3C454389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6"/>
            <a:ext cx="6662880" cy="5474967"/>
          </a:xfrm>
        </p:spPr>
        <p:txBody>
          <a:bodyPr/>
          <a:lstStyle/>
          <a:p>
            <a:r>
              <a:rPr lang="en-US" dirty="0"/>
              <a:t>Level of detail</a:t>
            </a:r>
          </a:p>
          <a:p>
            <a:pPr lvl="1"/>
            <a:r>
              <a:rPr lang="en-US" dirty="0"/>
              <a:t>Switch to lower resolution for geometry</a:t>
            </a:r>
          </a:p>
          <a:p>
            <a:pPr lvl="1"/>
            <a:r>
              <a:rPr lang="en-US" dirty="0"/>
              <a:t>Keep high resolution for derivatives</a:t>
            </a:r>
          </a:p>
          <a:p>
            <a:pPr lvl="1"/>
            <a:r>
              <a:rPr lang="en-US" dirty="0"/>
              <a:t>Max. 10% speedup for dataset generation</a:t>
            </a:r>
          </a:p>
          <a:p>
            <a:pPr lvl="1"/>
            <a:r>
              <a:rPr lang="en-US" dirty="0"/>
              <a:t>Max. 40% speedup for Inverse Fourier Transform</a:t>
            </a:r>
          </a:p>
          <a:p>
            <a:pPr lvl="1"/>
            <a:r>
              <a:rPr lang="en-US" dirty="0"/>
              <a:t>No significant drop in visual quality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5FE03B-C9C2-42EB-BF07-ADDCA2D77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8B3365-3DC6-46EE-A0A9-C307A696F1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14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2547C7-3724-4E61-99A0-66D020D7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67" y="1269554"/>
            <a:ext cx="1950476" cy="19504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F43A7E-6E3B-44C6-BB60-174000AD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735" y="3509799"/>
            <a:ext cx="1950476" cy="19504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725FC75-FE37-4486-BEFA-69FA1DA02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983" y="3501802"/>
            <a:ext cx="1950476" cy="19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Video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527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58274-D492-4EE1-91A6-DF95F4F6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15FE61-0698-4673-9EAE-ACD8E31DD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Contribution 1: evaluation of wave spectrum models</a:t>
            </a:r>
          </a:p>
          <a:p>
            <a:pPr lvl="1"/>
            <a:r>
              <a:rPr lang="en-US" dirty="0"/>
              <a:t>Pierson-Moskowitz and Unified work well in all conditions</a:t>
            </a:r>
          </a:p>
          <a:p>
            <a:pPr lvl="1"/>
            <a:r>
              <a:rPr lang="en-US" noProof="0" dirty="0"/>
              <a:t>JONSWAP works well in </a:t>
            </a:r>
            <a:r>
              <a:rPr lang="en-US" dirty="0"/>
              <a:t>most</a:t>
            </a:r>
            <a:r>
              <a:rPr lang="en-US" noProof="0" dirty="0"/>
              <a:t> conditions</a:t>
            </a:r>
          </a:p>
          <a:p>
            <a:pPr lvl="1"/>
            <a:r>
              <a:rPr lang="en-US" noProof="0" dirty="0" err="1"/>
              <a:t>Donelan</a:t>
            </a:r>
            <a:r>
              <a:rPr lang="en-US" noProof="0" dirty="0"/>
              <a:t> and </a:t>
            </a:r>
            <a:r>
              <a:rPr lang="en-US" noProof="0" dirty="0" err="1"/>
              <a:t>Tessendor</a:t>
            </a:r>
            <a:r>
              <a:rPr lang="en-US" dirty="0"/>
              <a:t>f disqualified</a:t>
            </a:r>
            <a:endParaRPr lang="en-US" noProof="0" dirty="0"/>
          </a:p>
          <a:p>
            <a:r>
              <a:rPr lang="en-US" noProof="0" dirty="0"/>
              <a:t>Contribution 2: improve level-of-detail algorithm</a:t>
            </a:r>
          </a:p>
          <a:p>
            <a:pPr lvl="1"/>
            <a:r>
              <a:rPr lang="en-US" dirty="0"/>
              <a:t>Allow for more fine-grained balance between model detail and performance</a:t>
            </a:r>
            <a:endParaRPr lang="en-US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7DC677-2A46-4497-8C10-57A2EF918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24F3F-8989-41D3-9E0F-708122FD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6833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BF5AB-F004-4319-945E-E798D5CA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5EF2552-8F94-4E93-A354-E8E474C1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587" y="1715294"/>
            <a:ext cx="6096000" cy="34290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F1F5F6-A6EE-4426-B486-3410731A5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7653E4-E3AF-4CF3-9BCA-B37D0D551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7022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BEF8-8D2B-49B6-BC18-F6E56348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Wave Spectrum?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0FDF5-2E78-421C-95DF-3AC565B6C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ADB05-14E8-476C-94E1-B3197941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18</a:t>
            </a:fld>
            <a:endParaRPr lang="de-AT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D864ABA-D136-41E3-955F-FA07A331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16" y="2061642"/>
            <a:ext cx="4377699" cy="412166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D8CA8B-82BD-4911-90E1-88083608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62" y="2061642"/>
            <a:ext cx="4274829" cy="410566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4AE443B-53E7-46B5-A146-31248E47FF16}"/>
              </a:ext>
            </a:extLst>
          </p:cNvPr>
          <p:cNvSpPr txBox="1"/>
          <p:nvPr/>
        </p:nvSpPr>
        <p:spPr>
          <a:xfrm>
            <a:off x="1345059" y="103016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</a:rPr>
              <a:t>Wave energy in frequency space</a:t>
            </a:r>
            <a:r>
              <a:rPr lang="de-DE" sz="3200" dirty="0">
                <a:latin typeface="Calibri" panose="020F0502020204030204" pitchFamily="34" charset="0"/>
              </a:rPr>
              <a:t>.</a:t>
            </a:r>
            <a:endParaRPr lang="en-US" sz="3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476A30E-E6D5-4604-92B6-4D76C492B4B7}"/>
                  </a:ext>
                </a:extLst>
              </p:cNvPr>
              <p:cNvSpPr txBox="1"/>
              <p:nvPr/>
            </p:nvSpPr>
            <p:spPr>
              <a:xfrm>
                <a:off x="7405963" y="1118697"/>
                <a:ext cx="31561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wavelength</m:t>
                          </m:r>
                        </m:den>
                      </m:f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5476A30E-E6D5-4604-92B6-4D76C492B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963" y="1118697"/>
                <a:ext cx="315612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78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1A335-1C62-491F-B7BD-E96931D9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2644CCD-9F5C-4E52-9272-D4C4D158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771" y="2682996"/>
            <a:ext cx="3947168" cy="305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4020B7-DC45-44B7-A282-7C88D47DF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B82DBB-EE0A-4AEB-9BB2-B1370D4F2B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19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28640D-B7AC-4F08-97F3-C8E1A891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04" y="2989475"/>
            <a:ext cx="2438095" cy="24380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A323E69-98F1-4D26-B38F-E7A383A6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74"/>
          <a:stretch/>
        </p:blipFill>
        <p:spPr>
          <a:xfrm>
            <a:off x="837655" y="3096001"/>
            <a:ext cx="2605281" cy="2225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/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8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800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800" b="0" i="0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de-DE" sz="28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 err="1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BE7EC07-A1C6-468D-B54F-6F5B3838F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31" y="1197546"/>
                <a:ext cx="3899657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2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A7BD6-E281-4657-9C64-E043EC4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D62F8A-DD9C-4C86-90D0-8B4D49EB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1520251"/>
            <a:ext cx="11849688" cy="7574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Generation and rendering of the animated ocean surface in real time.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34538F-4A85-4A4B-9FAC-1B649B48B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724F3C-25FC-4470-A1EF-BDA44595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pic>
        <p:nvPicPr>
          <p:cNvPr id="6" name="Inhaltsplatzhalter 6">
            <a:extLst>
              <a:ext uri="{FF2B5EF4-FFF2-40B4-BE49-F238E27FC236}">
                <a16:creationId xmlns:a16="http://schemas.microsoft.com/office/drawing/2014/main" id="{1E6A692F-DA92-49AA-ABE7-A07254E7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17587" y="2925738"/>
            <a:ext cx="336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nhaltsplatzhalter 26">
            <a:extLst>
              <a:ext uri="{FF2B5EF4-FFF2-40B4-BE49-F238E27FC236}">
                <a16:creationId xmlns:a16="http://schemas.microsoft.com/office/drawing/2014/main" id="{6593D97B-07BC-4E36-9421-6368A1D0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1363" y="2925738"/>
            <a:ext cx="378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214E55D8-EA1B-47B7-BF19-ED70FB0EF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113811" y="2925738"/>
            <a:ext cx="3843211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94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B46E-02FB-4A55-B4D9-61FA826C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of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eaLnBrk="1" hangingPunct="1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sz="280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kern="1200" dirty="0">
                    <a:solidFill>
                      <a:srgbClr val="000000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1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sz="2800" b="1" i="1" kern="1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  <m:sub>
                                <m:r>
                                  <a:rPr lang="en-US" sz="2800" b="1" i="1" kern="12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p>
                              <m:sSupPr>
                                <m:ctrlPr>
                                  <a:rPr lang="en-US" sz="2800" i="1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kern="12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sz="2800" b="1" i="1" kern="120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800" kern="1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sz="2800" b="1" kern="1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sup>
                        </m:sSup>
                      </m:e>
                    </m:nary>
                    <m:r>
                      <a:rPr lang="en-US" sz="2800" b="1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800" kern="1200" dirty="0" err="1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Single level-of-detail consists of nine scalar fields:</a:t>
                </a:r>
              </a:p>
              <a:p>
                <a:pPr lvl="1"/>
                <a:r>
                  <a:rPr lang="en-US" dirty="0"/>
                  <a:t>1x heights</a:t>
                </a:r>
              </a:p>
              <a:p>
                <a:pPr lvl="1"/>
                <a:r>
                  <a:rPr lang="en-US" dirty="0"/>
                  <a:t>2x displacements</a:t>
                </a:r>
              </a:p>
              <a:p>
                <a:pPr lvl="1"/>
                <a:r>
                  <a:rPr lang="en-US" dirty="0"/>
                  <a:t>2x slopes</a:t>
                </a:r>
              </a:p>
              <a:p>
                <a:pPr lvl="1"/>
                <a:r>
                  <a:rPr lang="en-US" dirty="0"/>
                  <a:t>4x displacement derivatives</a:t>
                </a:r>
              </a:p>
              <a:p>
                <a:r>
                  <a:rPr lang="en-US" dirty="0"/>
                  <a:t>Up to four LODs</a:t>
                </a:r>
              </a:p>
              <a:p>
                <a:pPr lvl="1"/>
                <a:r>
                  <a:rPr lang="en-US" dirty="0"/>
                  <a:t>Max 36 scalar fields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A6E8FFE-0F1D-4E0F-947D-AD738EF4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3A5048-9AEF-4F47-9BF7-C8B8C1919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83186-868F-488D-94A6-DCE86FE15D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758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E1F50A-7E02-417F-9652-60357EEE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3306E-F71E-4634-936E-C478FB681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pPr lvl="1"/>
            <a:r>
              <a:rPr lang="en-US" dirty="0"/>
              <a:t>Ocean is dynamic and complex</a:t>
            </a:r>
          </a:p>
          <a:p>
            <a:pPr lvl="1"/>
            <a:r>
              <a:rPr lang="en-US" dirty="0"/>
              <a:t>Closeups and views to the horizon</a:t>
            </a:r>
          </a:p>
          <a:p>
            <a:pPr lvl="1"/>
            <a:r>
              <a:rPr lang="en-US" dirty="0"/>
              <a:t>Lighting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D2C6FE-3903-44B2-9FA1-DD87E5E0DC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E774E6-B3FD-490F-AF00-A099E64219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537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9140F-E061-426B-A0B8-D512CA86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Related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D13708-FFA5-4489-88AA-791B0AFC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61" y="914887"/>
            <a:ext cx="11849688" cy="2226875"/>
          </a:xfrm>
        </p:spPr>
        <p:txBody>
          <a:bodyPr/>
          <a:lstStyle/>
          <a:p>
            <a:r>
              <a:rPr lang="en-US" noProof="0" dirty="0"/>
              <a:t>Choppy wave algorithm [Tessendorf1999]</a:t>
            </a:r>
          </a:p>
          <a:p>
            <a:pPr lvl="1"/>
            <a:r>
              <a:rPr lang="en-US" noProof="0" dirty="0"/>
              <a:t>Employs wave spectrum concept from oceanography</a:t>
            </a:r>
          </a:p>
          <a:p>
            <a:r>
              <a:rPr lang="en-US" noProof="0" dirty="0"/>
              <a:t>Adapted for real-time operation [Brunetone2010, Dupuy2012, Johanson2004]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554EE1-7104-43E3-B166-25D4E347A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32628-3BE6-492A-9587-74DF38D642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4A31E72-459E-4B40-BFD1-8EE8BB65F2A9}"/>
              </a:ext>
            </a:extLst>
          </p:cNvPr>
          <p:cNvGrpSpPr/>
          <p:nvPr/>
        </p:nvGrpSpPr>
        <p:grpSpPr>
          <a:xfrm>
            <a:off x="2439987" y="3451235"/>
            <a:ext cx="7315200" cy="2743200"/>
            <a:chOff x="681256" y="3392067"/>
            <a:chExt cx="7315200" cy="27432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FD956458-DDAD-4194-82CC-D99D8A0B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6" y="3392067"/>
              <a:ext cx="2438400" cy="13716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06B4F7-3E12-43EE-9FD5-1D127C9F0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9656" y="3392067"/>
              <a:ext cx="2438400" cy="13716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9ECE215-BC5A-4C5A-96F0-41B2DB5F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56" y="4763667"/>
              <a:ext cx="2438400" cy="13716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05276C5-823B-4A62-AAFB-A318E4BB3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8056" y="3392067"/>
              <a:ext cx="2438400" cy="13716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99F2365-ED2D-445B-8776-8CC315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9656" y="4763667"/>
              <a:ext cx="2438400" cy="13716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781BFA1-AC0E-4231-9BA3-FBC0D3A4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58056" y="4763667"/>
              <a:ext cx="24384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50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567E01-57CB-4AE9-AD0D-C145D866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F1B9CC-A1F3-426C-8F3A-D946C422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wave spectrum</a:t>
            </a:r>
          </a:p>
          <a:p>
            <a:pPr lvl="1"/>
            <a:r>
              <a:rPr lang="en-US" dirty="0"/>
              <a:t>Many distinct models</a:t>
            </a:r>
          </a:p>
          <a:p>
            <a:pPr lvl="1"/>
            <a:r>
              <a:rPr lang="en-US" dirty="0"/>
              <a:t>Which ones to use?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Surface synthesis</a:t>
            </a:r>
          </a:p>
          <a:p>
            <a:pPr lvl="1"/>
            <a:r>
              <a:rPr lang="en-US" dirty="0"/>
              <a:t>Level of detail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95EDB4-95BE-4FDD-B806-C39089EF1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D68E6-72DC-451E-911D-98CEF1B01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4798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BEF8-8D2B-49B6-BC18-F6E56348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Wave Spectrum?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0FDF5-2E78-421C-95DF-3AC565B6C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ADB05-14E8-476C-94E1-B31979410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AE443B-53E7-46B5-A146-31248E47FF16}"/>
              </a:ext>
            </a:extLst>
          </p:cNvPr>
          <p:cNvSpPr txBox="1"/>
          <p:nvPr/>
        </p:nvSpPr>
        <p:spPr>
          <a:xfrm>
            <a:off x="3289275" y="1010376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</a:rPr>
              <a:t>Wave energy in frequency space</a:t>
            </a:r>
            <a:r>
              <a:rPr lang="de-DE" sz="3200" dirty="0">
                <a:latin typeface="Calibri" panose="020F0502020204030204" pitchFamily="34" charset="0"/>
              </a:rPr>
              <a:t>.</a:t>
            </a:r>
            <a:endParaRPr lang="en-US" sz="3200" dirty="0">
              <a:latin typeface="Calibri" panose="020F050202020403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722B101-0899-40FE-A72D-5C167D677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16" y="1960216"/>
            <a:ext cx="4377699" cy="418338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CA6E3FB-B7C5-47BF-A178-F11835956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619" y="1969359"/>
            <a:ext cx="4274829" cy="41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4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E313C-B887-43D5-8202-C9CEDC09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5EE03-BECB-48D5-A0D7-A6D10BB80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62DD0A-9FFF-4ED0-A780-9218F60FC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118AC6-12B1-4D07-BC8B-15305387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117" y="1139538"/>
            <a:ext cx="2438400" cy="1371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06DF10-5176-49E7-8D76-BE15D2EE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06" y="4792266"/>
            <a:ext cx="2438400" cy="1371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308386-EDB9-4348-84C7-9480B6DF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17" y="2965902"/>
            <a:ext cx="2438400" cy="1371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D03ECB-7EFA-433C-996A-4F03807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17" y="4792266"/>
            <a:ext cx="2438400" cy="1371600"/>
          </a:xfrm>
          <a:prstGeom prst="rect">
            <a:avLst/>
          </a:prstGeom>
        </p:spPr>
      </p:pic>
      <p:sp>
        <p:nvSpPr>
          <p:cNvPr id="19" name="Inhaltsplatzhalter 18">
            <a:extLst>
              <a:ext uri="{FF2B5EF4-FFF2-40B4-BE49-F238E27FC236}">
                <a16:creationId xmlns:a16="http://schemas.microsoft.com/office/drawing/2014/main" id="{45FD3DB5-8EC0-47E5-AF44-37CA59396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27" y="1446630"/>
            <a:ext cx="3782786" cy="1371597"/>
          </a:xfrm>
        </p:spPr>
        <p:txBody>
          <a:bodyPr/>
          <a:lstStyle/>
          <a:p>
            <a:r>
              <a:rPr lang="en-US" dirty="0"/>
              <a:t>Pierson-Moskowitz</a:t>
            </a:r>
          </a:p>
          <a:p>
            <a:pPr lvl="1"/>
            <a:r>
              <a:rPr lang="en-US" dirty="0"/>
              <a:t>Gentle seas</a:t>
            </a:r>
          </a:p>
        </p:txBody>
      </p:sp>
      <p:sp>
        <p:nvSpPr>
          <p:cNvPr id="21" name="Inhaltsplatzhalter 18">
            <a:extLst>
              <a:ext uri="{FF2B5EF4-FFF2-40B4-BE49-F238E27FC236}">
                <a16:creationId xmlns:a16="http://schemas.microsoft.com/office/drawing/2014/main" id="{83DBE9EB-9284-4C4A-981E-E39FA3927864}"/>
              </a:ext>
            </a:extLst>
          </p:cNvPr>
          <p:cNvSpPr txBox="1">
            <a:spLocks/>
          </p:cNvSpPr>
          <p:nvPr/>
        </p:nvSpPr>
        <p:spPr bwMode="auto">
          <a:xfrm>
            <a:off x="408027" y="3277759"/>
            <a:ext cx="3241288" cy="137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JONSWAP</a:t>
            </a:r>
          </a:p>
          <a:p>
            <a:pPr lvl="1"/>
            <a:r>
              <a:rPr lang="en-US" kern="0" dirty="0"/>
              <a:t>Agitated seas</a:t>
            </a:r>
          </a:p>
        </p:txBody>
      </p:sp>
      <p:sp>
        <p:nvSpPr>
          <p:cNvPr id="22" name="Inhaltsplatzhalter 18">
            <a:extLst>
              <a:ext uri="{FF2B5EF4-FFF2-40B4-BE49-F238E27FC236}">
                <a16:creationId xmlns:a16="http://schemas.microsoft.com/office/drawing/2014/main" id="{604212A1-2F84-4070-96F7-D49173786D4B}"/>
              </a:ext>
            </a:extLst>
          </p:cNvPr>
          <p:cNvSpPr txBox="1">
            <a:spLocks/>
          </p:cNvSpPr>
          <p:nvPr/>
        </p:nvSpPr>
        <p:spPr bwMode="auto">
          <a:xfrm>
            <a:off x="408027" y="5095498"/>
            <a:ext cx="3673336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88" indent="-357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6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52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6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51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6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2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87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937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658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6380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6102" indent="-35778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7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Unified</a:t>
            </a:r>
          </a:p>
          <a:p>
            <a:pPr lvl="1"/>
            <a:r>
              <a:rPr lang="en-US" kern="0" dirty="0"/>
              <a:t>Remaining seas</a:t>
            </a:r>
          </a:p>
          <a:p>
            <a:pPr lvl="1"/>
            <a:endParaRPr lang="en-US" kern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58872B-87A3-4AFD-AA07-593D979C6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706" y="2965902"/>
            <a:ext cx="2438400" cy="1371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31154F2-C65E-4456-BF24-AF4613F650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706" y="1149067"/>
            <a:ext cx="2438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4EE-86DE-4A34-9B22-3C0327B5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D0B4572-62A3-460E-B1EA-2988172B4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8000" y="2421682"/>
            <a:ext cx="6377953" cy="309563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7EDF2-3A43-4DAA-8381-2E351162C9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706EB-E071-4B1C-8980-26617D0CB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F6F145-6E3A-4BCC-9726-3AAB472A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84" y="2940797"/>
            <a:ext cx="3657600" cy="2057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71A545-694E-41CD-9B0A-52A74C132ACC}"/>
              </a:ext>
            </a:extLst>
          </p:cNvPr>
          <p:cNvSpPr txBox="1"/>
          <p:nvPr/>
        </p:nvSpPr>
        <p:spPr>
          <a:xfrm>
            <a:off x="2956238" y="1094760"/>
            <a:ext cx="628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</a:rPr>
              <a:t>Donelan</a:t>
            </a:r>
            <a:r>
              <a:rPr lang="en-US" sz="3200" dirty="0">
                <a:latin typeface="Calibri" panose="020F0502020204030204" pitchFamily="34" charset="0"/>
              </a:rPr>
              <a:t> spectrum: defective lighting</a:t>
            </a:r>
          </a:p>
        </p:txBody>
      </p:sp>
    </p:spTree>
    <p:extLst>
      <p:ext uri="{BB962C8B-B14F-4D97-AF65-F5344CB8AC3E}">
        <p14:creationId xmlns:p14="http://schemas.microsoft.com/office/powerpoint/2010/main" val="8056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A2E5A-26E0-4A2F-AD2C-7C58C065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D998CD-0744-44F6-B617-9A4B65044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0DA370-E698-4183-A11B-7C2714C9B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5FD40F6-D74B-41B9-AE91-5EF129EAFA25}"/>
              </a:ext>
            </a:extLst>
          </p:cNvPr>
          <p:cNvSpPr txBox="1"/>
          <p:nvPr/>
        </p:nvSpPr>
        <p:spPr>
          <a:xfrm>
            <a:off x="3154256" y="1094760"/>
            <a:ext cx="5886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Phillips spectrum: defective model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A1AB4F74-840C-4C8B-97FC-6B9192017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0171" y="1974800"/>
            <a:ext cx="4274829" cy="3909068"/>
          </a:xfrm>
        </p:spPr>
      </p:pic>
    </p:spTree>
    <p:extLst>
      <p:ext uri="{BB962C8B-B14F-4D97-AF65-F5344CB8AC3E}">
        <p14:creationId xmlns:p14="http://schemas.microsoft.com/office/powerpoint/2010/main" val="237471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6203B-1044-4D2E-B912-632EB9B3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Spectrum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A8F9A7-0912-45CA-95FF-8607D2E8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Flawless</a:t>
            </a:r>
          </a:p>
          <a:p>
            <a:pPr lvl="1"/>
            <a:r>
              <a:rPr lang="en-US" dirty="0"/>
              <a:t>Pierson-Moskowitz</a:t>
            </a:r>
          </a:p>
          <a:p>
            <a:pPr lvl="1"/>
            <a:r>
              <a:rPr lang="en-US" dirty="0"/>
              <a:t>Unified</a:t>
            </a:r>
          </a:p>
          <a:p>
            <a:r>
              <a:rPr lang="en-US" dirty="0"/>
              <a:t>Minor issues</a:t>
            </a:r>
          </a:p>
          <a:p>
            <a:pPr lvl="1"/>
            <a:r>
              <a:rPr lang="en-US" dirty="0"/>
              <a:t>JONSWAP</a:t>
            </a:r>
          </a:p>
          <a:p>
            <a:r>
              <a:rPr lang="en-US" dirty="0"/>
              <a:t>Defective</a:t>
            </a:r>
          </a:p>
          <a:p>
            <a:pPr lvl="1"/>
            <a:r>
              <a:rPr lang="en-US" dirty="0" err="1"/>
              <a:t>Donelan</a:t>
            </a:r>
            <a:endParaRPr lang="en-US" dirty="0"/>
          </a:p>
          <a:p>
            <a:pPr lvl="1"/>
            <a:r>
              <a:rPr lang="en-US" dirty="0"/>
              <a:t>Phillips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783C5-1082-4CEC-9F26-1A23649B68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Thomas Gamper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80EDB0-B041-448B-8959-65E8C8EFD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47314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708</Words>
  <Application>Microsoft Office PowerPoint</Application>
  <PresentationFormat>Benutzerdefiniert</PresentationFormat>
  <Paragraphs>152</Paragraphs>
  <Slides>21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Cambria Math</vt:lpstr>
      <vt:lpstr>Calibri</vt:lpstr>
      <vt:lpstr>Blends</vt:lpstr>
      <vt:lpstr>Ocean Surface Generation and Rendering</vt:lpstr>
      <vt:lpstr>Motivation</vt:lpstr>
      <vt:lpstr>Related Work</vt:lpstr>
      <vt:lpstr>Problems</vt:lpstr>
      <vt:lpstr>What is the Wave Spectrum?</vt:lpstr>
      <vt:lpstr>Wave Spectrum Models</vt:lpstr>
      <vt:lpstr>Wave Spectrum Models</vt:lpstr>
      <vt:lpstr>Wave Spectrum Models</vt:lpstr>
      <vt:lpstr>Wave Spectrum Models</vt:lpstr>
      <vt:lpstr>Performance</vt:lpstr>
      <vt:lpstr>Performance</vt:lpstr>
      <vt:lpstr>Performance</vt:lpstr>
      <vt:lpstr>Performance</vt:lpstr>
      <vt:lpstr>Performance</vt:lpstr>
      <vt:lpstr>Video</vt:lpstr>
      <vt:lpstr>Summary</vt:lpstr>
      <vt:lpstr>Thank You for your Attention!</vt:lpstr>
      <vt:lpstr>What is the Wave Spectrum?</vt:lpstr>
      <vt:lpstr>Wave spectrum</vt:lpstr>
      <vt:lpstr>Level of detail</vt:lpstr>
      <vt:lpstr>Motivation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2018-10-22T08:07:52Z</dcterms:modified>
</cp:coreProperties>
</file>